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6"/>
  </p:notesMasterIdLst>
  <p:sldIdLst>
    <p:sldId id="599" r:id="rId3"/>
    <p:sldId id="259" r:id="rId4"/>
    <p:sldId id="264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38" r:id="rId15"/>
    <p:sldId id="640" r:id="rId16"/>
    <p:sldId id="603" r:id="rId17"/>
    <p:sldId id="601" r:id="rId18"/>
    <p:sldId id="602" r:id="rId19"/>
    <p:sldId id="639" r:id="rId20"/>
    <p:sldId id="642" r:id="rId21"/>
    <p:sldId id="643" r:id="rId22"/>
    <p:sldId id="644" r:id="rId23"/>
    <p:sldId id="604" r:id="rId24"/>
    <p:sldId id="606" r:id="rId25"/>
    <p:sldId id="607" r:id="rId26"/>
    <p:sldId id="605" r:id="rId27"/>
    <p:sldId id="610" r:id="rId28"/>
    <p:sldId id="612" r:id="rId29"/>
    <p:sldId id="611" r:id="rId30"/>
    <p:sldId id="613" r:id="rId31"/>
    <p:sldId id="609" r:id="rId32"/>
    <p:sldId id="615" r:id="rId33"/>
    <p:sldId id="616" r:id="rId34"/>
    <p:sldId id="619" r:id="rId35"/>
    <p:sldId id="620" r:id="rId36"/>
    <p:sldId id="621" r:id="rId37"/>
    <p:sldId id="622" r:id="rId38"/>
    <p:sldId id="624" r:id="rId39"/>
    <p:sldId id="623" r:id="rId40"/>
    <p:sldId id="625" r:id="rId41"/>
    <p:sldId id="626" r:id="rId42"/>
    <p:sldId id="627" r:id="rId43"/>
    <p:sldId id="628" r:id="rId44"/>
    <p:sldId id="629" r:id="rId45"/>
    <p:sldId id="633" r:id="rId46"/>
    <p:sldId id="630" r:id="rId47"/>
    <p:sldId id="632" r:id="rId48"/>
    <p:sldId id="631" r:id="rId49"/>
    <p:sldId id="635" r:id="rId50"/>
    <p:sldId id="636" r:id="rId51"/>
    <p:sldId id="637" r:id="rId52"/>
    <p:sldId id="641" r:id="rId53"/>
    <p:sldId id="645" r:id="rId54"/>
    <p:sldId id="64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0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52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blob/master/homework/homework1/solution/problem_1/src/Main.jav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ClassObjectReferenc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pdgetrf/CSS143B/tree/0b7ecead0e5e9a96cfab40c55fa3720da0c668fa/class2/pets/src" TargetMode="Externa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dgetrf/CSS143B/tree/c3e373c7d60c99cc27702d0d9d8f5772b31b711f/class2/pets/src" TargetMode="External"/><Relationship Id="rId5" Type="http://schemas.openxmlformats.org/officeDocument/2006/relationships/image" Target="../media/image37.tiff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dgetrf/CSS143B/tree/60728cb8c35cbd3c964f9e1509ad3525860f8963/class2/pets/src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60728cb8c35cbd3c964f9e1509ad3525860f8963/class2/pets/src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54577/polymorphism-vs-overriding-vs-overloading/154939#154939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0923565344a8e779f4b2f110f078898e8c440f9c/class2/pets/src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6DA674A-8E75-6745-AF29-4C598D74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6105998" y="5258940"/>
            <a:ext cx="613694" cy="728228"/>
            <a:chOff x="3778195" y="2947554"/>
            <a:chExt cx="613694" cy="7282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3778195" y="3306450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680443" y="5258940"/>
            <a:ext cx="543739" cy="711738"/>
            <a:chOff x="6738293" y="2947554"/>
            <a:chExt cx="543739" cy="711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738293" y="328996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/>
              <a:t>Integer.</a:t>
            </a:r>
            <a:r>
              <a:rPr lang="en-US" i="1" dirty="0" err="1"/>
              <a:t>MAX_VALUE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926048" y="1855662"/>
            <a:ext cx="1845578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023D27B0-182E-DA4E-9421-A445584534A5}"/>
              </a:ext>
            </a:extLst>
          </p:cNvPr>
          <p:cNvSpPr/>
          <p:nvPr/>
        </p:nvSpPr>
        <p:spPr>
          <a:xfrm>
            <a:off x="5027940" y="1404003"/>
            <a:ext cx="1524452" cy="674512"/>
          </a:xfrm>
          <a:prstGeom prst="irregularSeal1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overflow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0E7A32-60FE-4241-89BA-0FA8ED774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6" t="33016" b="14193"/>
          <a:stretch/>
        </p:blipFill>
        <p:spPr>
          <a:xfrm>
            <a:off x="4763635" y="461846"/>
            <a:ext cx="4245085" cy="85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1A51A9-0DA2-3945-A2CC-6473E6C0A836}"/>
              </a:ext>
            </a:extLst>
          </p:cNvPr>
          <p:cNvSpPr/>
          <p:nvPr/>
        </p:nvSpPr>
        <p:spPr>
          <a:xfrm>
            <a:off x="5059152" y="716967"/>
            <a:ext cx="1493240" cy="30108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7925A-10C3-C54B-8CC7-CC2125FB5760}"/>
              </a:ext>
            </a:extLst>
          </p:cNvPr>
          <p:cNvSpPr txBox="1"/>
          <p:nvPr/>
        </p:nvSpPr>
        <p:spPr>
          <a:xfrm>
            <a:off x="6552392" y="1762850"/>
            <a:ext cx="2589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start+end</a:t>
            </a:r>
            <a:r>
              <a:rPr lang="en-US" sz="1400" dirty="0">
                <a:solidFill>
                  <a:srgbClr val="FF0000"/>
                </a:solidFill>
              </a:rPr>
              <a:t>)&gt;</a:t>
            </a:r>
            <a:r>
              <a:rPr lang="en-US" sz="1400" dirty="0" err="1">
                <a:solidFill>
                  <a:srgbClr val="FF0000"/>
                </a:solidFill>
              </a:rPr>
              <a:t>Integer.</a:t>
            </a:r>
            <a:r>
              <a:rPr lang="en-US" sz="1400" i="1" dirty="0" err="1">
                <a:solidFill>
                  <a:srgbClr val="FF0000"/>
                </a:solidFill>
              </a:rPr>
              <a:t>MAX_VALUE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5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781730"/>
            <a:ext cx="3748961" cy="129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4D4CA-F2CC-294C-9A2F-0C6D74F99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0"/>
          <a:stretch/>
        </p:blipFill>
        <p:spPr>
          <a:xfrm>
            <a:off x="4430501" y="2783936"/>
            <a:ext cx="4507471" cy="128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69411" y="2682258"/>
            <a:ext cx="3777702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9A668-FF20-F241-91F2-547E5E265393}"/>
              </a:ext>
            </a:extLst>
          </p:cNvPr>
          <p:cNvGrpSpPr/>
          <p:nvPr/>
        </p:nvGrpSpPr>
        <p:grpSpPr>
          <a:xfrm>
            <a:off x="206396" y="6415078"/>
            <a:ext cx="1834648" cy="369332"/>
            <a:chOff x="592290" y="6174297"/>
            <a:chExt cx="1834648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982AE2-74A9-E74C-A3D9-41C0F529AFDD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4"/>
                </a:rPr>
                <a:t>here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D9BE72-2078-9146-992D-06110248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007 -0.00116 L 0.51355 0.000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D39AF-C152-F949-90AF-CDE8EA21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F7A1-76E2-3748-A310-BDF57E5B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917320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AA546-BE36-2047-BB64-19909E6B36C7}"/>
              </a:ext>
            </a:extLst>
          </p:cNvPr>
          <p:cNvSpPr/>
          <p:nvPr/>
        </p:nvSpPr>
        <p:spPr>
          <a:xfrm>
            <a:off x="3783107" y="6581001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47A93-D559-F14C-9D4F-1D50A721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0" y="3091851"/>
            <a:ext cx="2558347" cy="88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91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1051452" y="2281805"/>
            <a:ext cx="7041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are you keep each updates of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9D4B2-FB95-414D-9219-6A76A05F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9" y="3512848"/>
            <a:ext cx="3093861" cy="322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2091687" y="1912680"/>
            <a:ext cx="454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Source 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CD5EE-99C7-8B42-BB61-388C0A88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22" y="3101231"/>
            <a:ext cx="1360436" cy="90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95143-3332-4045-9C86-9B1E8877A525}"/>
              </a:ext>
            </a:extLst>
          </p:cNvPr>
          <p:cNvSpPr txBox="1"/>
          <p:nvPr/>
        </p:nvSpPr>
        <p:spPr>
          <a:xfrm>
            <a:off x="2250770" y="2963312"/>
            <a:ext cx="448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Keep a snapshots of your codes through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F92C-58C0-C048-BA6D-2CAA3CCCBAD5}"/>
              </a:ext>
            </a:extLst>
          </p:cNvPr>
          <p:cNvSpPr txBox="1"/>
          <p:nvPr/>
        </p:nvSpPr>
        <p:spPr>
          <a:xfrm>
            <a:off x="2250770" y="3366321"/>
            <a:ext cx="43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Each snapshot/version is called a “commit”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2EB77-7242-DA46-8FA5-E781223DC139}"/>
              </a:ext>
            </a:extLst>
          </p:cNvPr>
          <p:cNvSpPr txBox="1"/>
          <p:nvPr/>
        </p:nvSpPr>
        <p:spPr>
          <a:xfrm>
            <a:off x="2250770" y="3769330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Compare with, restore to other commits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5D4E6-4CF2-F340-BD0D-FCD15507EDD3}"/>
              </a:ext>
            </a:extLst>
          </p:cNvPr>
          <p:cNvSpPr txBox="1"/>
          <p:nvPr/>
        </p:nvSpPr>
        <p:spPr>
          <a:xfrm>
            <a:off x="2250770" y="4641025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Keep saved commits remotely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F9C37-7C02-8E40-A30A-920E2996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1" t="22119" r="7438" b="16094"/>
          <a:stretch/>
        </p:blipFill>
        <p:spPr>
          <a:xfrm>
            <a:off x="5408942" y="4546834"/>
            <a:ext cx="1750780" cy="696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8CDD5-636D-FD46-AF92-79CB3B6D71E8}"/>
              </a:ext>
            </a:extLst>
          </p:cNvPr>
          <p:cNvSpPr txBox="1"/>
          <p:nvPr/>
        </p:nvSpPr>
        <p:spPr>
          <a:xfrm>
            <a:off x="2250770" y="2958149"/>
            <a:ext cx="448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Keep a snapshots of your codes through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6452D-74E3-944D-9CFB-6115E4E8FD24}"/>
              </a:ext>
            </a:extLst>
          </p:cNvPr>
          <p:cNvSpPr txBox="1"/>
          <p:nvPr/>
        </p:nvSpPr>
        <p:spPr>
          <a:xfrm>
            <a:off x="2250770" y="3363739"/>
            <a:ext cx="43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Each snapshot/version is called a “commit”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72303-D299-4B47-8E44-335514A98B45}"/>
              </a:ext>
            </a:extLst>
          </p:cNvPr>
          <p:cNvSpPr txBox="1"/>
          <p:nvPr/>
        </p:nvSpPr>
        <p:spPr>
          <a:xfrm>
            <a:off x="2250770" y="3769330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Compare with, restore to other commits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1A6B0-D167-3C49-9019-07E7A34B5E55}"/>
              </a:ext>
            </a:extLst>
          </p:cNvPr>
          <p:cNvSpPr txBox="1"/>
          <p:nvPr/>
        </p:nvSpPr>
        <p:spPr>
          <a:xfrm>
            <a:off x="2250770" y="4641025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Keep saved commits remotely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E6ACB-B031-1247-95E0-B2F307A9851E}"/>
              </a:ext>
            </a:extLst>
          </p:cNvPr>
          <p:cNvGrpSpPr/>
          <p:nvPr/>
        </p:nvGrpSpPr>
        <p:grpSpPr>
          <a:xfrm rot="21167442">
            <a:off x="1412584" y="5820501"/>
            <a:ext cx="2741437" cy="369332"/>
            <a:chOff x="1412584" y="5820501"/>
            <a:chExt cx="2741437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814D7F-DD14-634D-9E2C-5BBB964A9F97}"/>
                </a:ext>
              </a:extLst>
            </p:cNvPr>
            <p:cNvSpPr/>
            <p:nvPr/>
          </p:nvSpPr>
          <p:spPr>
            <a:xfrm>
              <a:off x="1760352" y="5820501"/>
              <a:ext cx="2393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u="sng" dirty="0"/>
                <a:t>here</a:t>
              </a:r>
              <a:r>
                <a:rPr lang="en-US" dirty="0"/>
                <a:t> version x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E19254-8AAB-1B47-ACBF-1E80855F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584" y="5859494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1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Object vs Instance vs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B493A-25A9-1C4B-B291-B6AA0430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3016286"/>
            <a:ext cx="4364140" cy="370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D3995-8B63-A14D-A0ED-7A22719A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96" y="3463752"/>
            <a:ext cx="3692951" cy="179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CDF56-31DF-4B4D-931C-17549F186A8C}"/>
              </a:ext>
            </a:extLst>
          </p:cNvPr>
          <p:cNvSpPr/>
          <p:nvPr/>
        </p:nvSpPr>
        <p:spPr>
          <a:xfrm>
            <a:off x="750813" y="1846736"/>
            <a:ext cx="6321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A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or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hand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sometimes shortened to simply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or just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is a portable telephone that can make and receive calls over a radio frequency link while the user is moving within a telephone service area.  ---</a:t>
            </a:r>
            <a:r>
              <a:rPr lang="en-US" sz="1400" dirty="0" err="1">
                <a:solidFill>
                  <a:srgbClr val="0070C0"/>
                </a:solidFill>
                <a:latin typeface="Arial" panose="020B0604020202020204" pitchFamily="34" charset="0"/>
              </a:rPr>
              <a:t>wikipedia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CB570-BC8D-E64E-8A02-C65A4FD2AC3D}"/>
              </a:ext>
            </a:extLst>
          </p:cNvPr>
          <p:cNvSpPr txBox="1"/>
          <p:nvPr/>
        </p:nvSpPr>
        <p:spPr>
          <a:xfrm>
            <a:off x="2199556" y="2062179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Mobile 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5145652" y="5843875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762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34601 -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4" y="-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431039" y="5600594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Object/Instance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68474-30E1-0843-994C-F88CE609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" y="2132189"/>
            <a:ext cx="4693479" cy="280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042395" y="2011452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6560404" y="2005449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042395" y="2542345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447352" y="1997965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7929343" y="2132189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541EADD-A99E-D942-98D9-22131264F55B}"/>
              </a:ext>
            </a:extLst>
          </p:cNvPr>
          <p:cNvSpPr/>
          <p:nvPr/>
        </p:nvSpPr>
        <p:spPr>
          <a:xfrm>
            <a:off x="1195594" y="2352381"/>
            <a:ext cx="2873067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5F41146B-81A7-6344-9C91-A4BA21D9932A}"/>
              </a:ext>
            </a:extLst>
          </p:cNvPr>
          <p:cNvSpPr/>
          <p:nvPr/>
        </p:nvSpPr>
        <p:spPr>
          <a:xfrm>
            <a:off x="6434356" y="2548348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776B3-6014-DC47-B70E-143ED16F5A6C}"/>
              </a:ext>
            </a:extLst>
          </p:cNvPr>
          <p:cNvSpPr txBox="1"/>
          <p:nvPr/>
        </p:nvSpPr>
        <p:spPr>
          <a:xfrm>
            <a:off x="5223768" y="279112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object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2A6C7E-FF45-3043-B4A6-3EA10F17B0EE}"/>
              </a:ext>
            </a:extLst>
          </p:cNvPr>
          <p:cNvSpPr txBox="1"/>
          <p:nvPr/>
        </p:nvSpPr>
        <p:spPr>
          <a:xfrm>
            <a:off x="5148331" y="1985784"/>
            <a:ext cx="155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reference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042394" y="4403512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Left Brace 75">
            <a:extLst>
              <a:ext uri="{FF2B5EF4-FFF2-40B4-BE49-F238E27FC236}">
                <a16:creationId xmlns:a16="http://schemas.microsoft.com/office/drawing/2014/main" id="{984ED982-8BBA-8349-B374-8D110115E8A6}"/>
              </a:ext>
            </a:extLst>
          </p:cNvPr>
          <p:cNvSpPr/>
          <p:nvPr/>
        </p:nvSpPr>
        <p:spPr>
          <a:xfrm>
            <a:off x="6434356" y="4402804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FC2819-E973-6D41-AFB4-BD24F74DDBA4}"/>
              </a:ext>
            </a:extLst>
          </p:cNvPr>
          <p:cNvSpPr txBox="1"/>
          <p:nvPr/>
        </p:nvSpPr>
        <p:spPr>
          <a:xfrm>
            <a:off x="5223768" y="4645584"/>
            <a:ext cx="1270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 object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447351" y="3624872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7929342" y="3759096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F13AB40-5DA2-9A43-AAEC-AC80AB98F204}"/>
              </a:ext>
            </a:extLst>
          </p:cNvPr>
          <p:cNvSpPr txBox="1"/>
          <p:nvPr/>
        </p:nvSpPr>
        <p:spPr>
          <a:xfrm>
            <a:off x="5148330" y="3612691"/>
            <a:ext cx="1615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FFC000"/>
                </a:solidFill>
              </a:rPr>
              <a:t>reference</a:t>
            </a:r>
            <a:endParaRPr 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371 0.19584 " pathEditMode="relative" ptsTypes="AA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8" grpId="0"/>
      <p:bldP spid="55" grpId="0" animBg="1"/>
      <p:bldP spid="55" grpId="1" animBg="1"/>
      <p:bldP spid="69" grpId="0" animBg="1"/>
      <p:bldP spid="70" grpId="0"/>
      <p:bldP spid="71" grpId="0"/>
      <p:bldP spid="76" grpId="0" animBg="1"/>
      <p:bldP spid="77" grpId="0"/>
      <p:bldP spid="78" grpId="0"/>
      <p:bldP spid="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563610" y="1724737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7081619" y="1718734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563610" y="2255630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968567" y="1711250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8450558" y="1845474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563609" y="4116797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968566" y="3338157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8450557" y="3472381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167CE4-782E-7B43-98A9-06E74DC80413}"/>
              </a:ext>
            </a:extLst>
          </p:cNvPr>
          <p:cNvSpPr txBox="1"/>
          <p:nvPr/>
        </p:nvSpPr>
        <p:spPr>
          <a:xfrm>
            <a:off x="842070" y="5694337"/>
            <a:ext cx="20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the output?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0" y="1810004"/>
            <a:ext cx="4898620" cy="108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48402C-4ED9-384B-BED7-6AC2EF6C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0" y="3107943"/>
            <a:ext cx="4947644" cy="2373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9B3375-02CD-0745-96DF-FB900569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" y="6249839"/>
            <a:ext cx="8548382" cy="4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92617F1-267E-1D44-8FC7-66941332E4D5}"/>
              </a:ext>
            </a:extLst>
          </p:cNvPr>
          <p:cNvSpPr/>
          <p:nvPr/>
        </p:nvSpPr>
        <p:spPr>
          <a:xfrm>
            <a:off x="7523573" y="6213718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EEC9409-7670-AA41-A72C-FE38E8509E50}"/>
              </a:ext>
            </a:extLst>
          </p:cNvPr>
          <p:cNvSpPr/>
          <p:nvPr/>
        </p:nvSpPr>
        <p:spPr>
          <a:xfrm>
            <a:off x="1862125" y="6435072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0" y="2437002"/>
            <a:ext cx="7307360" cy="1618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74DC3-BD47-6342-8EF3-A0E22F72CACB}"/>
              </a:ext>
            </a:extLst>
          </p:cNvPr>
          <p:cNvSpPr txBox="1"/>
          <p:nvPr/>
        </p:nvSpPr>
        <p:spPr>
          <a:xfrm>
            <a:off x="2316863" y="4706224"/>
            <a:ext cx="451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Java always pass by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EF4DA1-73E6-FC46-AED7-69C4CF5E563F}"/>
              </a:ext>
            </a:extLst>
          </p:cNvPr>
          <p:cNvGrpSpPr/>
          <p:nvPr/>
        </p:nvGrpSpPr>
        <p:grpSpPr>
          <a:xfrm>
            <a:off x="592290" y="6174297"/>
            <a:ext cx="1834648" cy="369332"/>
            <a:chOff x="592290" y="6174297"/>
            <a:chExt cx="183464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A5DBD5-E288-CE49-ACF3-2AEEF3EF1ADC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A8C0A89-8863-C245-9596-492E0479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1395687" y="3984670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1305084" y="398467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8B10F99-0564-D846-988B-8C0BA03F64BE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671756" y="3283420"/>
            <a:ext cx="852244" cy="1906663"/>
          </a:xfrm>
          <a:prstGeom prst="curvedConnector3">
            <a:avLst>
              <a:gd name="adj1" fmla="val -26823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A4A89-2BE0-4C42-99FC-0D0E341903D0}"/>
              </a:ext>
            </a:extLst>
          </p:cNvPr>
          <p:cNvSpPr/>
          <p:nvPr/>
        </p:nvSpPr>
        <p:spPr>
          <a:xfrm>
            <a:off x="451670" y="6449675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 version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A4F04-B4E2-894B-AEE8-543340EF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2" y="6488668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9" y="1912691"/>
            <a:ext cx="8156847" cy="16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076508-6F2D-0840-9E9B-9A0B171966CF}"/>
              </a:ext>
            </a:extLst>
          </p:cNvPr>
          <p:cNvSpPr/>
          <p:nvPr/>
        </p:nvSpPr>
        <p:spPr>
          <a:xfrm>
            <a:off x="171067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561BC-02EF-1C4A-9D99-D60F9E1053ED}"/>
              </a:ext>
            </a:extLst>
          </p:cNvPr>
          <p:cNvSpPr/>
          <p:nvPr/>
        </p:nvSpPr>
        <p:spPr>
          <a:xfrm>
            <a:off x="230234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A2F6-B60C-4749-BAFA-C53B75BC6508}"/>
              </a:ext>
            </a:extLst>
          </p:cNvPr>
          <p:cNvSpPr/>
          <p:nvPr/>
        </p:nvSpPr>
        <p:spPr>
          <a:xfrm>
            <a:off x="289401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46DAE-88F0-4D4A-8D54-C5361FB1E0FE}"/>
              </a:ext>
            </a:extLst>
          </p:cNvPr>
          <p:cNvSpPr/>
          <p:nvPr/>
        </p:nvSpPr>
        <p:spPr>
          <a:xfrm>
            <a:off x="348568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D2336-09E7-F54B-984A-EDF75A1980A2}"/>
              </a:ext>
            </a:extLst>
          </p:cNvPr>
          <p:cNvSpPr/>
          <p:nvPr/>
        </p:nvSpPr>
        <p:spPr>
          <a:xfrm>
            <a:off x="407735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1180-497D-B246-A53D-25173E41079D}"/>
              </a:ext>
            </a:extLst>
          </p:cNvPr>
          <p:cNvSpPr/>
          <p:nvPr/>
        </p:nvSpPr>
        <p:spPr>
          <a:xfrm>
            <a:off x="466902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8E371-5706-D242-BE94-D3973E21099F}"/>
              </a:ext>
            </a:extLst>
          </p:cNvPr>
          <p:cNvSpPr/>
          <p:nvPr/>
        </p:nvSpPr>
        <p:spPr>
          <a:xfrm>
            <a:off x="526069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AE89-63B1-6347-B095-0543031E2F1D}"/>
              </a:ext>
            </a:extLst>
          </p:cNvPr>
          <p:cNvSpPr/>
          <p:nvPr/>
        </p:nvSpPr>
        <p:spPr>
          <a:xfrm>
            <a:off x="585236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5F517B-7E19-D440-823D-F0B9B7E2EB36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1E75A-060D-5B45-8346-3E083F150FBF}"/>
              </a:ext>
            </a:extLst>
          </p:cNvPr>
          <p:cNvSpPr/>
          <p:nvPr/>
        </p:nvSpPr>
        <p:spPr>
          <a:xfrm>
            <a:off x="703570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F138B-1603-BB4C-BD71-337970F9BA56}"/>
              </a:ext>
            </a:extLst>
          </p:cNvPr>
          <p:cNvSpPr txBox="1"/>
          <p:nvPr/>
        </p:nvSpPr>
        <p:spPr>
          <a:xfrm>
            <a:off x="808943" y="4400236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EE6386-1FBB-1B48-AE0B-45AE197F797B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6444036" y="4917639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C357B8-3FAB-CF47-88B5-4F2E62AF5EA5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5400000" flipH="1" flipV="1">
            <a:off x="5260697" y="4325971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7F5392-D2A7-B44D-B5D9-14536FEFD815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76FA-95C7-9640-87AF-005A556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458340"/>
            <a:ext cx="8934275" cy="430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76" y="2147143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2"/>
            <a:ext cx="2122414" cy="22230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2"/>
            <a:ext cx="2122414" cy="215596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FCB5B-A056-7F44-8E67-4FC3E884B3FB}"/>
              </a:ext>
            </a:extLst>
          </p:cNvPr>
          <p:cNvCxnSpPr>
            <a:cxnSpLocks/>
          </p:cNvCxnSpPr>
          <p:nvPr/>
        </p:nvCxnSpPr>
        <p:spPr>
          <a:xfrm>
            <a:off x="2650921" y="4085438"/>
            <a:ext cx="1921079" cy="0"/>
          </a:xfrm>
          <a:prstGeom prst="straightConnector1">
            <a:avLst/>
          </a:prstGeom>
          <a:noFill/>
          <a:ln w="41275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48D8C-4A81-9340-BEDE-695F493CC68A}"/>
              </a:ext>
            </a:extLst>
          </p:cNvPr>
          <p:cNvSpPr txBox="1"/>
          <p:nvPr/>
        </p:nvSpPr>
        <p:spPr>
          <a:xfrm>
            <a:off x="3038856" y="3645039"/>
            <a:ext cx="12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Duplicated</a:t>
            </a:r>
          </a:p>
        </p:txBody>
      </p: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F461A-C010-7048-820D-995D7E3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4" y="1768932"/>
            <a:ext cx="4875675" cy="48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AD8653-86BF-0345-BC8B-3EB618D26822}"/>
              </a:ext>
            </a:extLst>
          </p:cNvPr>
          <p:cNvSpPr/>
          <p:nvPr/>
        </p:nvSpPr>
        <p:spPr>
          <a:xfrm>
            <a:off x="1493240" y="5276675"/>
            <a:ext cx="5217953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45DF9-8481-0445-8A87-7D48DE209BBF}"/>
              </a:ext>
            </a:extLst>
          </p:cNvPr>
          <p:cNvSpPr txBox="1"/>
          <p:nvPr/>
        </p:nvSpPr>
        <p:spPr>
          <a:xfrm>
            <a:off x="6535951" y="4763242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FF28D7-3A10-C24B-8871-7A6F20A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2378385"/>
            <a:ext cx="8855515" cy="176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32" y="1929615"/>
            <a:ext cx="648104" cy="71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887FC-800C-7242-8554-938C148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3" y="2535045"/>
            <a:ext cx="8086987" cy="360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9" y="2031289"/>
            <a:ext cx="378925" cy="694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6D9B96-630A-3247-96AC-359CBA9BC580}"/>
              </a:ext>
            </a:extLst>
          </p:cNvPr>
          <p:cNvSpPr/>
          <p:nvPr/>
        </p:nvSpPr>
        <p:spPr>
          <a:xfrm>
            <a:off x="2122415" y="2469375"/>
            <a:ext cx="1451295" cy="35233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C2E60-6517-4A49-8B0B-E1A00AFC3A7E}"/>
              </a:ext>
            </a:extLst>
          </p:cNvPr>
          <p:cNvSpPr/>
          <p:nvPr/>
        </p:nvSpPr>
        <p:spPr>
          <a:xfrm>
            <a:off x="1259746" y="3168809"/>
            <a:ext cx="3801677" cy="50820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3011648" y="2127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E622E-1755-464B-A01F-6F2CD9AECBB0}"/>
              </a:ext>
            </a:extLst>
          </p:cNvPr>
          <p:cNvSpPr txBox="1"/>
          <p:nvPr/>
        </p:nvSpPr>
        <p:spPr>
          <a:xfrm>
            <a:off x="2671784" y="2074820"/>
            <a:ext cx="12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C5D18-0F3A-4A48-8814-13C908C9A2EA}"/>
              </a:ext>
            </a:extLst>
          </p:cNvPr>
          <p:cNvSpPr txBox="1"/>
          <p:nvPr/>
        </p:nvSpPr>
        <p:spPr>
          <a:xfrm>
            <a:off x="2306055" y="3677242"/>
            <a:ext cx="30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based class constructor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96E4F-AE65-F747-962A-0C9BA04811BF}"/>
              </a:ext>
            </a:extLst>
          </p:cNvPr>
          <p:cNvSpPr/>
          <p:nvPr/>
        </p:nvSpPr>
        <p:spPr>
          <a:xfrm>
            <a:off x="414686" y="6488668"/>
            <a:ext cx="3662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 version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DF59F6-4C65-2348-9F3C-5A66006E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0" y="6527661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7.40741E-7 L 0.40799 0.02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/>
      <p:bldP spid="17" grpId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73C48-A9D7-594B-8248-AF9920E5668A}"/>
              </a:ext>
            </a:extLst>
          </p:cNvPr>
          <p:cNvSpPr txBox="1"/>
          <p:nvPr/>
        </p:nvSpPr>
        <p:spPr>
          <a:xfrm>
            <a:off x="746618" y="1528998"/>
            <a:ext cx="7834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 Java, all classes are derived from the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Object</a:t>
            </a:r>
            <a:r>
              <a:rPr lang="en-US" sz="2800" b="1" dirty="0">
                <a:solidFill>
                  <a:srgbClr val="00B050"/>
                </a:solidFill>
              </a:rPr>
              <a:t>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49A9-58D9-5740-82AD-9280EE88C97B}"/>
              </a:ext>
            </a:extLst>
          </p:cNvPr>
          <p:cNvSpPr txBox="1"/>
          <p:nvPr/>
        </p:nvSpPr>
        <p:spPr>
          <a:xfrm>
            <a:off x="6380540" y="2017652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</a:rPr>
              <a:t>Yes, your own class too!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A3AE3-E6EA-4141-8754-9049A4B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198832"/>
            <a:ext cx="4977243" cy="453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895A0F-CB6A-B245-8A3B-D7D815DA09B5}"/>
              </a:ext>
            </a:extLst>
          </p:cNvPr>
          <p:cNvSpPr/>
          <p:nvPr/>
        </p:nvSpPr>
        <p:spPr>
          <a:xfrm>
            <a:off x="1132513" y="3724712"/>
            <a:ext cx="4714613" cy="282709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8E4D7-846B-8E43-BC2A-346423763A52}"/>
              </a:ext>
            </a:extLst>
          </p:cNvPr>
          <p:cNvSpPr txBox="1"/>
          <p:nvPr/>
        </p:nvSpPr>
        <p:spPr>
          <a:xfrm>
            <a:off x="5958409" y="4117073"/>
            <a:ext cx="299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Override of the Object class equal() and </a:t>
            </a:r>
            <a:r>
              <a:rPr lang="en-US" b="1" dirty="0" err="1">
                <a:solidFill>
                  <a:srgbClr val="FF0000"/>
                </a:solidFill>
              </a:rPr>
              <a:t>toString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6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632981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Override</a:t>
            </a:r>
          </a:p>
          <a:p>
            <a:pPr lvl="1"/>
            <a:r>
              <a:rPr lang="en-US" dirty="0"/>
              <a:t>Re-implement a function in derived class from base class with the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99AF8-A818-754E-BC6F-415C043E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3638906"/>
            <a:ext cx="7491369" cy="86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914400" y="3226684"/>
            <a:ext cx="237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class: </a:t>
            </a:r>
            <a:r>
              <a:rPr lang="en-US" i="1" dirty="0" err="1"/>
              <a:t>Aniaml.Java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1404D-A879-A545-8CDC-476AE689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5004409"/>
            <a:ext cx="6853806" cy="154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57013" y="4600218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72" y="1532680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Overload</a:t>
            </a:r>
          </a:p>
          <a:p>
            <a:pPr lvl="1"/>
            <a:r>
              <a:rPr lang="en-US" dirty="0"/>
              <a:t>Re-implement a function in the same class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different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06679" y="3165917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417E-DA4A-2A4A-A60E-73F825CD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591935"/>
            <a:ext cx="7952763" cy="278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A5BB-5CD7-894B-ADC3-A564C995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73" y="3734818"/>
            <a:ext cx="6058842" cy="19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B08F-36EA-4040-A04A-2765E67A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80" y="5992883"/>
            <a:ext cx="5630289" cy="67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43719-19BA-4B42-9A5B-608D9EEA3CC0}"/>
              </a:ext>
            </a:extLst>
          </p:cNvPr>
          <p:cNvSpPr/>
          <p:nvPr/>
        </p:nvSpPr>
        <p:spPr>
          <a:xfrm>
            <a:off x="6193090" y="2918835"/>
            <a:ext cx="1508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89" y="1457295"/>
            <a:ext cx="5394121" cy="105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1" y="2684401"/>
            <a:ext cx="5871536" cy="403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762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dirty="0"/>
              <a:t>Base class &amp; derived class</a:t>
            </a:r>
          </a:p>
          <a:p>
            <a:endParaRPr lang="en-US" sz="3200" dirty="0"/>
          </a:p>
          <a:p>
            <a:r>
              <a:rPr lang="en-US" sz="3200" dirty="0"/>
              <a:t>Use super to access the base</a:t>
            </a:r>
          </a:p>
          <a:p>
            <a:endParaRPr lang="en-US" sz="3200" dirty="0"/>
          </a:p>
          <a:p>
            <a:r>
              <a:rPr lang="en-US" sz="3200" dirty="0"/>
              <a:t>Override vs Overload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 all cats and dogs play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E5E4B-9832-CB47-A87E-7482526C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0" y="5186613"/>
            <a:ext cx="1299196" cy="1435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A749B-0BB6-9041-B348-7D6D5945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2" y="1952395"/>
            <a:ext cx="5318329" cy="2346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19D3F-F5E3-8A44-838D-894543CB3EDD}"/>
              </a:ext>
            </a:extLst>
          </p:cNvPr>
          <p:cNvSpPr txBox="1"/>
          <p:nvPr/>
        </p:nvSpPr>
        <p:spPr>
          <a:xfrm>
            <a:off x="3592456" y="4875449"/>
            <a:ext cx="53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What if we have 3 cats and 2 dogs?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E3E-0D11-3D49-A94F-A55F6436C66F}"/>
              </a:ext>
            </a:extLst>
          </p:cNvPr>
          <p:cNvSpPr txBox="1"/>
          <p:nvPr/>
        </p:nvSpPr>
        <p:spPr>
          <a:xfrm>
            <a:off x="3078622" y="4875449"/>
            <a:ext cx="6065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What if we have 300 cats and 200 dogs?</a:t>
            </a:r>
          </a:p>
        </p:txBody>
      </p:sp>
    </p:spTree>
    <p:extLst>
      <p:ext uri="{BB962C8B-B14F-4D97-AF65-F5344CB8AC3E}">
        <p14:creationId xmlns:p14="http://schemas.microsoft.com/office/powerpoint/2010/main" val="11347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</p:spTree>
    <p:extLst>
      <p:ext uri="{BB962C8B-B14F-4D97-AF65-F5344CB8AC3E}">
        <p14:creationId xmlns:p14="http://schemas.microsoft.com/office/powerpoint/2010/main" val="2170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7EA43-C83B-D541-909F-513B929AFE62}"/>
              </a:ext>
            </a:extLst>
          </p:cNvPr>
          <p:cNvGrpSpPr/>
          <p:nvPr/>
        </p:nvGrpSpPr>
        <p:grpSpPr>
          <a:xfrm>
            <a:off x="5319257" y="1430425"/>
            <a:ext cx="2600030" cy="2592237"/>
            <a:chOff x="5319257" y="1430425"/>
            <a:chExt cx="2600030" cy="25922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065667-924C-7547-AED5-9CF83A8A3BE1}"/>
                </a:ext>
              </a:extLst>
            </p:cNvPr>
            <p:cNvSpPr/>
            <p:nvPr/>
          </p:nvSpPr>
          <p:spPr>
            <a:xfrm>
              <a:off x="5319257" y="1430425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43335-2084-E94F-9462-233AA63D5235}"/>
                </a:ext>
              </a:extLst>
            </p:cNvPr>
            <p:cNvSpPr txBox="1"/>
            <p:nvPr/>
          </p:nvSpPr>
          <p:spPr>
            <a:xfrm>
              <a:off x="5399720" y="1430425"/>
              <a:ext cx="21055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Instance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98B4D0-2219-5E43-9E04-A0C6FB38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184" y="2835337"/>
              <a:ext cx="648103" cy="11873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D100F-47D8-C642-A46B-10E576A856AD}"/>
                </a:ext>
              </a:extLst>
            </p:cNvPr>
            <p:cNvSpPr txBox="1"/>
            <p:nvPr/>
          </p:nvSpPr>
          <p:spPr>
            <a:xfrm>
              <a:off x="5587753" y="2254916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24C51-0A5A-4E4B-ACBC-F8AC792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6" y="4668402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A911A-2768-4549-91F2-6049759A1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11"/>
          <a:stretch/>
        </p:blipFill>
        <p:spPr>
          <a:xfrm>
            <a:off x="1513102" y="5839323"/>
            <a:ext cx="5219700" cy="34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0E307-7716-394F-A25D-7E5A3357D857}"/>
              </a:ext>
            </a:extLst>
          </p:cNvPr>
          <p:cNvGrpSpPr/>
          <p:nvPr/>
        </p:nvGrpSpPr>
        <p:grpSpPr>
          <a:xfrm>
            <a:off x="5572324" y="1574652"/>
            <a:ext cx="2561453" cy="2359387"/>
            <a:chOff x="5572324" y="1574652"/>
            <a:chExt cx="2561453" cy="235938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3B050B3-F717-8446-8CAC-A89B42713598}"/>
                </a:ext>
              </a:extLst>
            </p:cNvPr>
            <p:cNvSpPr/>
            <p:nvPr/>
          </p:nvSpPr>
          <p:spPr>
            <a:xfrm>
              <a:off x="5572324" y="1574652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0448D-EFD2-2848-9A6D-ED0C5274BD32}"/>
                </a:ext>
              </a:extLst>
            </p:cNvPr>
            <p:cNvSpPr txBox="1"/>
            <p:nvPr/>
          </p:nvSpPr>
          <p:spPr>
            <a:xfrm>
              <a:off x="5652787" y="1574652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F01D785-5FB7-7946-8C90-8DB6E195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251" y="2776888"/>
              <a:ext cx="1047526" cy="11571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AD11E-44D3-EA48-A425-1EE9E555B629}"/>
                </a:ext>
              </a:extLst>
            </p:cNvPr>
            <p:cNvSpPr txBox="1"/>
            <p:nvPr/>
          </p:nvSpPr>
          <p:spPr>
            <a:xfrm>
              <a:off x="5825551" y="2385902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4" y="4734106"/>
            <a:ext cx="7030775" cy="655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6E5DA-0816-AB47-A5F4-24C673F8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96"/>
          <a:stretch/>
        </p:blipFill>
        <p:spPr>
          <a:xfrm>
            <a:off x="1397453" y="5736157"/>
            <a:ext cx="5857496" cy="40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53" y="4122572"/>
            <a:ext cx="7030775" cy="655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35FEF-8DAA-1540-96DB-0D1127D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53" y="2542800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4D7AF3-C7ED-F34C-926D-F70660EAB311}"/>
              </a:ext>
            </a:extLst>
          </p:cNvPr>
          <p:cNvSpPr/>
          <p:nvPr/>
        </p:nvSpPr>
        <p:spPr>
          <a:xfrm>
            <a:off x="3951215" y="2449585"/>
            <a:ext cx="1090568" cy="56206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40158-E41E-E842-BB37-5B336F5FEDEC}"/>
              </a:ext>
            </a:extLst>
          </p:cNvPr>
          <p:cNvSpPr/>
          <p:nvPr/>
        </p:nvSpPr>
        <p:spPr>
          <a:xfrm>
            <a:off x="3951215" y="4001550"/>
            <a:ext cx="1090568" cy="5620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CAB06-4DC3-3844-BDC6-C99F3319819C}"/>
              </a:ext>
            </a:extLst>
          </p:cNvPr>
          <p:cNvSpPr/>
          <p:nvPr/>
        </p:nvSpPr>
        <p:spPr>
          <a:xfrm>
            <a:off x="2249648" y="2457974"/>
            <a:ext cx="1090568" cy="492282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51A9-C67B-094B-9D4A-17FE8A62B3BD}"/>
              </a:ext>
            </a:extLst>
          </p:cNvPr>
          <p:cNvSpPr/>
          <p:nvPr/>
        </p:nvSpPr>
        <p:spPr>
          <a:xfrm>
            <a:off x="2249648" y="4009938"/>
            <a:ext cx="1090568" cy="492281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0CC40-0436-B842-B3F2-7BA53578FD2E}"/>
              </a:ext>
            </a:extLst>
          </p:cNvPr>
          <p:cNvSpPr txBox="1"/>
          <p:nvPr/>
        </p:nvSpPr>
        <p:spPr>
          <a:xfrm>
            <a:off x="959825" y="5415003"/>
            <a:ext cx="707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Same reference type (base class), different objects (derived class)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C25F9-2FD0-2D41-9206-98669CB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6" y="6030244"/>
            <a:ext cx="2832779" cy="40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D9F29-BCF1-7146-A28C-0D9CE0B6E3D7}"/>
              </a:ext>
            </a:extLst>
          </p:cNvPr>
          <p:cNvSpPr txBox="1"/>
          <p:nvPr/>
        </p:nvSpPr>
        <p:spPr>
          <a:xfrm>
            <a:off x="5410899" y="6030244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“late binding”</a:t>
            </a:r>
          </a:p>
        </p:txBody>
      </p:sp>
    </p:spTree>
    <p:extLst>
      <p:ext uri="{BB962C8B-B14F-4D97-AF65-F5344CB8AC3E}">
        <p14:creationId xmlns:p14="http://schemas.microsoft.com/office/powerpoint/2010/main" val="18564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10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66" y="1627293"/>
            <a:ext cx="6501468" cy="485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1132513" y="5368954"/>
            <a:ext cx="6811861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6" y="561891"/>
            <a:ext cx="4568492" cy="341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3976382" y="3196205"/>
            <a:ext cx="4879133" cy="70467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53CE-4F7B-7C4E-81E5-A7EF640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49" y="4554989"/>
            <a:ext cx="5626100" cy="142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ED7BF-0504-0B45-8B07-90366E385CA3}"/>
              </a:ext>
            </a:extLst>
          </p:cNvPr>
          <p:cNvSpPr/>
          <p:nvPr/>
        </p:nvSpPr>
        <p:spPr>
          <a:xfrm>
            <a:off x="418111" y="6486489"/>
            <a:ext cx="3029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(version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07C-24C2-AD4A-85A1-445BCB3E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" y="65254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40" y="2181342"/>
            <a:ext cx="8414158" cy="4015497"/>
          </a:xfrm>
        </p:spPr>
        <p:txBody>
          <a:bodyPr/>
          <a:lstStyle/>
          <a:p>
            <a:r>
              <a:rPr lang="en-US" sz="3200" dirty="0"/>
              <a:t>Overridden method</a:t>
            </a:r>
          </a:p>
          <a:p>
            <a:endParaRPr lang="en-US" sz="3200" dirty="0"/>
          </a:p>
          <a:p>
            <a:r>
              <a:rPr lang="en-US" sz="3200" dirty="0"/>
              <a:t>Access using base class instance reference</a:t>
            </a:r>
          </a:p>
          <a:p>
            <a:endParaRPr lang="en-US" sz="3200" dirty="0"/>
          </a:p>
          <a:p>
            <a:r>
              <a:rPr lang="en-US" sz="3200" dirty="0"/>
              <a:t>Late binding: actual method being invoked is determined at run time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9BA1-EA30-2E4E-AF4A-B627CA4C1F84}"/>
              </a:ext>
            </a:extLst>
          </p:cNvPr>
          <p:cNvSpPr txBox="1"/>
          <p:nvPr/>
        </p:nvSpPr>
        <p:spPr>
          <a:xfrm>
            <a:off x="268448" y="6301823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 more amusing example </a:t>
            </a:r>
            <a:r>
              <a:rPr lang="en-US" b="1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9839B-9E38-414F-B780-887BE9A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E9B302-0421-414D-BBC2-B4A75FA158FC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CD610-4B87-E849-BD63-7AB7B5019941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FD855-387B-4847-A163-B83F1859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05B90-4C87-3745-988C-167DB3C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46CF29-81BA-794B-88DF-926E24A54CF1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30831-108C-EF48-B9B6-2E73CC6D2BB3}"/>
              </a:ext>
            </a:extLst>
          </p:cNvPr>
          <p:cNvSpPr txBox="1"/>
          <p:nvPr/>
        </p:nvSpPr>
        <p:spPr>
          <a:xfrm>
            <a:off x="3524885" y="225507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public void play()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C32A-D2DD-E54D-BA14-51B5AF23EC59}"/>
              </a:ext>
            </a:extLst>
          </p:cNvPr>
          <p:cNvGrpSpPr/>
          <p:nvPr/>
        </p:nvGrpSpPr>
        <p:grpSpPr>
          <a:xfrm>
            <a:off x="1570776" y="4069004"/>
            <a:ext cx="5781412" cy="1998575"/>
            <a:chOff x="1418376" y="3916604"/>
            <a:chExt cx="5781412" cy="19985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0206AB-A659-8C47-95ED-E108F75F05EC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4A3F8-F152-F940-A22B-DECB9232DD62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Class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A22C31-236F-D548-B48C-3F9485FBCD15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41114-7E18-4740-8FF2-DBCA22DA9825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FB8CB-D4CC-4D46-916A-BFCDB2E0DB30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A0F881-D753-D242-905C-428D1445DD34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03966-2932-424C-BBF4-A1BEA5AEB0BB}"/>
              </a:ext>
            </a:extLst>
          </p:cNvPr>
          <p:cNvGrpSpPr/>
          <p:nvPr/>
        </p:nvGrpSpPr>
        <p:grpSpPr>
          <a:xfrm>
            <a:off x="1570776" y="4078873"/>
            <a:ext cx="5781412" cy="1998575"/>
            <a:chOff x="1418376" y="3916604"/>
            <a:chExt cx="5781412" cy="19985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DBA0A5C-A92B-E045-A17A-1604F96869E7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284A8-A3E1-7743-B3DE-E6754A90D005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Dog Class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1CE907-2B2E-1042-860E-13DFEECB5C3C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F6294-6CBA-9E49-A3C9-FC484A4F341C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Cat 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E9B401-0FA4-FA4F-BD28-599FDC9C8FEE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6A8BA0-936A-7049-8C6A-B12F9162FBF6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C2CCAF-D04D-1B4A-B931-31C06588AA27}"/>
              </a:ext>
            </a:extLst>
          </p:cNvPr>
          <p:cNvSpPr txBox="1"/>
          <p:nvPr/>
        </p:nvSpPr>
        <p:spPr>
          <a:xfrm>
            <a:off x="6476301" y="2265327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need to implement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62A17-243B-C342-A9C4-700ED8AA1E2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346346" y="2439740"/>
            <a:ext cx="1129955" cy="102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0" y="140400"/>
            <a:ext cx="4307810" cy="84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08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ED979-FBD0-DA42-8ED3-6CD1196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3A3-A897-6A44-9AB8-E4D9350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30" y="926233"/>
            <a:ext cx="5881159" cy="58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36142-A140-3645-B1ED-7E476E899074}"/>
              </a:ext>
            </a:extLst>
          </p:cNvPr>
          <p:cNvSpPr/>
          <p:nvPr/>
        </p:nvSpPr>
        <p:spPr>
          <a:xfrm>
            <a:off x="2967293" y="4632848"/>
            <a:ext cx="6060434" cy="197840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98E2B-E690-0343-A5C6-B817597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46" y="650466"/>
            <a:ext cx="4796569" cy="5960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C348D-C9DE-FC44-BE22-71F44D68E521}"/>
              </a:ext>
            </a:extLst>
          </p:cNvPr>
          <p:cNvSpPr/>
          <p:nvPr/>
        </p:nvSpPr>
        <p:spPr>
          <a:xfrm>
            <a:off x="4286774" y="5276675"/>
            <a:ext cx="3422709" cy="111151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8BE3-52E5-9E43-AB6E-30DC770901F4}"/>
              </a:ext>
            </a:extLst>
          </p:cNvPr>
          <p:cNvSpPr/>
          <p:nvPr/>
        </p:nvSpPr>
        <p:spPr>
          <a:xfrm>
            <a:off x="4630724" y="529156"/>
            <a:ext cx="763398" cy="39707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20CC3-4503-A343-B616-9C2A9017FE1E}"/>
              </a:ext>
            </a:extLst>
          </p:cNvPr>
          <p:cNvSpPr/>
          <p:nvPr/>
        </p:nvSpPr>
        <p:spPr>
          <a:xfrm>
            <a:off x="355725" y="6473689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version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47FC0-4697-BB46-A55C-06DC6355F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" y="65126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2D5E6-5BB1-9548-965C-1C98A177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414" y="1652834"/>
            <a:ext cx="7226345" cy="492413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Encapsulation</a:t>
            </a:r>
          </a:p>
          <a:p>
            <a:pPr lvl="1"/>
            <a:r>
              <a:rPr lang="en-US" dirty="0"/>
              <a:t>Class vs Object/Instance vs Reference</a:t>
            </a:r>
          </a:p>
          <a:p>
            <a:pPr lvl="1"/>
            <a:r>
              <a:rPr lang="en-US" dirty="0"/>
              <a:t>Default access</a:t>
            </a:r>
          </a:p>
          <a:p>
            <a:pPr lvl="1"/>
            <a:r>
              <a:rPr lang="en-US" dirty="0"/>
              <a:t>Private member vs public method (setter/getter)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Inheritance</a:t>
            </a:r>
          </a:p>
          <a:p>
            <a:pPr lvl="1"/>
            <a:r>
              <a:rPr lang="en-US" dirty="0"/>
              <a:t>Base class</a:t>
            </a:r>
            <a:r>
              <a:rPr lang="zh-CN" altLang="en-US" dirty="0"/>
              <a:t> </a:t>
            </a:r>
            <a:r>
              <a:rPr lang="en-US" altLang="zh-CN" dirty="0"/>
              <a:t>and derived class</a:t>
            </a:r>
            <a:endParaRPr lang="en-US" dirty="0"/>
          </a:p>
          <a:p>
            <a:pPr lvl="1"/>
            <a:r>
              <a:rPr lang="en-US" dirty="0"/>
              <a:t>Calling base class copy constructor</a:t>
            </a:r>
          </a:p>
          <a:p>
            <a:pPr lvl="1"/>
            <a:r>
              <a:rPr lang="en-US" dirty="0"/>
              <a:t>Override vs Overload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Polymorphism</a:t>
            </a:r>
          </a:p>
          <a:p>
            <a:pPr lvl="1"/>
            <a:r>
              <a:rPr lang="en-US" dirty="0"/>
              <a:t>Accessing derived class object using base class reference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6AEEC-2172-2449-9605-B9A309C8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 Review Summary</a:t>
            </a:r>
          </a:p>
        </p:txBody>
      </p:sp>
    </p:spTree>
    <p:extLst>
      <p:ext uri="{BB962C8B-B14F-4D97-AF65-F5344CB8AC3E}">
        <p14:creationId xmlns:p14="http://schemas.microsoft.com/office/powerpoint/2010/main" val="2563089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4914C-AD28-CC42-89B6-CF17C03E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7" y="666312"/>
            <a:ext cx="8992205" cy="57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7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B3255-8110-184E-8D0B-083873E60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30759-0763-EF47-94FF-CDD59754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738-FABA-9E41-9167-9039F401E8FD}"/>
              </a:ext>
            </a:extLst>
          </p:cNvPr>
          <p:cNvSpPr txBox="1"/>
          <p:nvPr/>
        </p:nvSpPr>
        <p:spPr>
          <a:xfrm>
            <a:off x="1420182" y="2407998"/>
            <a:ext cx="6674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Design a class that represents a </a:t>
            </a:r>
            <a:r>
              <a:rPr lang="en-US" sz="3200" b="1" dirty="0">
                <a:solidFill>
                  <a:srgbClr val="00B050"/>
                </a:solidFill>
              </a:rPr>
              <a:t>queue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454C8A3-B848-844E-B3C1-D8902CA6C673}"/>
              </a:ext>
            </a:extLst>
          </p:cNvPr>
          <p:cNvSpPr txBox="1">
            <a:spLocks/>
          </p:cNvSpPr>
          <p:nvPr/>
        </p:nvSpPr>
        <p:spPr>
          <a:xfrm>
            <a:off x="1531760" y="3152517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ECA7-5804-564C-B200-3E57641E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7" y="4244640"/>
            <a:ext cx="3728557" cy="200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ED819E-748D-2E4E-8C93-C9E1E1428273}"/>
              </a:ext>
            </a:extLst>
          </p:cNvPr>
          <p:cNvSpPr/>
          <p:nvPr/>
        </p:nvSpPr>
        <p:spPr>
          <a:xfrm>
            <a:off x="2649769" y="75412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3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F555C3-40D2-0242-BE82-4539B5B0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9" y="3673459"/>
            <a:ext cx="7776591" cy="3146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459684" y="4500274"/>
            <a:ext cx="3808601" cy="27282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13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17959-F737-5245-9A3C-9D27A924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7" y="3969171"/>
            <a:ext cx="8581937" cy="173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14187" y="4703675"/>
            <a:ext cx="8836866" cy="6591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AF1142-8886-0140-87DB-0B4778DD9285}"/>
              </a:ext>
            </a:extLst>
          </p:cNvPr>
          <p:cNvSpPr/>
          <p:nvPr/>
        </p:nvSpPr>
        <p:spPr>
          <a:xfrm>
            <a:off x="2206304" y="2759978"/>
            <a:ext cx="3347207" cy="427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1591319" y="5258940"/>
            <a:ext cx="613695" cy="613280"/>
            <a:chOff x="4224589" y="2947554"/>
            <a:chExt cx="613695" cy="6132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758940" y="5258940"/>
            <a:ext cx="543739" cy="600285"/>
            <a:chOff x="6816790" y="2947554"/>
            <a:chExt cx="543739" cy="60028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A8B15-A4BB-D548-8C36-C67C6ADA1350}"/>
              </a:ext>
            </a:extLst>
          </p:cNvPr>
          <p:cNvGrpSpPr/>
          <p:nvPr/>
        </p:nvGrpSpPr>
        <p:grpSpPr>
          <a:xfrm>
            <a:off x="4172541" y="5258940"/>
            <a:ext cx="543739" cy="600285"/>
            <a:chOff x="6816790" y="2947554"/>
            <a:chExt cx="543739" cy="60028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43A4E7-AC1C-254C-996C-745EEEA64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98E994-CFB8-6542-BACD-C8CC4B138B61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C99CC-624E-3C4D-9792-3C7C55AEC279}"/>
              </a:ext>
            </a:extLst>
          </p:cNvPr>
          <p:cNvGrpSpPr/>
          <p:nvPr/>
        </p:nvGrpSpPr>
        <p:grpSpPr>
          <a:xfrm>
            <a:off x="5713408" y="5263546"/>
            <a:ext cx="543739" cy="600285"/>
            <a:chOff x="6816790" y="2947554"/>
            <a:chExt cx="543739" cy="6002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503E3D-46BA-D848-83C8-CFA44D4D1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0457C8-59DD-5944-AAA8-423EDFC10412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D0C762-A037-6047-B196-5A209E31EA9B}"/>
              </a:ext>
            </a:extLst>
          </p:cNvPr>
          <p:cNvGrpSpPr/>
          <p:nvPr/>
        </p:nvGrpSpPr>
        <p:grpSpPr>
          <a:xfrm>
            <a:off x="4170130" y="5258940"/>
            <a:ext cx="613695" cy="613280"/>
            <a:chOff x="4224589" y="2947554"/>
            <a:chExt cx="613695" cy="61328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28C5DE-485D-3546-9BF3-6428E07B8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8DF37E-E8CE-2043-A658-F59CE7CEEF86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0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7407E-6 L 0.2826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3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1.11111E-6 L 0.16823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05955 -0.000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16493 -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6081</TotalTime>
  <Words>1017</Words>
  <Application>Microsoft Macintosh PowerPoint</Application>
  <PresentationFormat>On-screen Show (4:3)</PresentationFormat>
  <Paragraphs>314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Encode Sans Normal Black</vt:lpstr>
      <vt:lpstr>Open Sans</vt:lpstr>
      <vt:lpstr>Open Sans Light</vt:lpstr>
      <vt:lpstr>Uni Sans Regular</vt:lpstr>
      <vt:lpstr>Arial</vt:lpstr>
      <vt:lpstr>Bernard MT Condensed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Source Control in Slides</vt:lpstr>
      <vt:lpstr>Source Control in Slides</vt:lpstr>
      <vt:lpstr>Object Oriented Programming</vt:lpstr>
      <vt:lpstr>Object Oriented Programming</vt:lpstr>
      <vt:lpstr>Encapsulation</vt:lpstr>
      <vt:lpstr>Class vs Object vs Instance vs Reference</vt:lpstr>
      <vt:lpstr>Class vs Object vs Instance vs Reference</vt:lpstr>
      <vt:lpstr>Class vs Object vs Instance vs Reference</vt:lpstr>
      <vt:lpstr>Class vs Object vs Instance vs Reference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Class Exercise</vt:lpstr>
      <vt:lpstr>Polymorphism</vt:lpstr>
      <vt:lpstr>Polymorphism</vt:lpstr>
      <vt:lpstr>Polymorphism</vt:lpstr>
      <vt:lpstr>Polymorphism</vt:lpstr>
      <vt:lpstr>Polymorphism</vt:lpstr>
      <vt:lpstr>Polymorphism</vt:lpstr>
      <vt:lpstr>Polymorphism Summary</vt:lpstr>
      <vt:lpstr>Abstract Class</vt:lpstr>
      <vt:lpstr>Abstract class</vt:lpstr>
      <vt:lpstr>Java Class Review Summary</vt:lpstr>
      <vt:lpstr>PowerPoint Presentation</vt:lpstr>
      <vt:lpstr>Abstract Data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383</cp:revision>
  <cp:lastPrinted>2016-02-10T20:19:12Z</cp:lastPrinted>
  <dcterms:created xsi:type="dcterms:W3CDTF">2014-10-14T00:51:43Z</dcterms:created>
  <dcterms:modified xsi:type="dcterms:W3CDTF">2020-01-15T06:47:26Z</dcterms:modified>
</cp:coreProperties>
</file>